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10/09/1441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10/09/1441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10/09/1441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10/09/1441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860816"/>
          </a:xfrm>
        </p:spPr>
        <p:txBody>
          <a:bodyPr/>
          <a:lstStyle/>
          <a:p>
            <a:pPr algn="ctr"/>
            <a:r>
              <a:rPr lang="ar-IQ" dirty="0" smtClean="0"/>
              <a:t>الدكتور عزيز مهدي </a:t>
            </a:r>
            <a:endParaRPr lang="ar-IQ" dirty="0"/>
          </a:p>
        </p:txBody>
      </p:sp>
      <p:sp>
        <p:nvSpPr>
          <p:cNvPr id="3" name="عنصر نائب للمحتوى 2"/>
          <p:cNvSpPr>
            <a:spLocks noGrp="1"/>
          </p:cNvSpPr>
          <p:nvPr>
            <p:ph idx="1"/>
          </p:nvPr>
        </p:nvSpPr>
        <p:spPr>
          <a:xfrm>
            <a:off x="457200" y="2996952"/>
            <a:ext cx="8229600" cy="3327648"/>
          </a:xfrm>
        </p:spPr>
        <p:txBody>
          <a:bodyPr/>
          <a:lstStyle/>
          <a:p>
            <a:pPr marL="0" indent="0" algn="ctr">
              <a:buNone/>
            </a:pPr>
            <a:r>
              <a:rPr lang="ar-IQ" dirty="0" smtClean="0"/>
              <a:t>المحاضرة الحادية عشر</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163857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التربية والتحسين </a:t>
            </a:r>
            <a:r>
              <a:rPr lang="ar-IQ" dirty="0" err="1"/>
              <a:t>بأستخدام</a:t>
            </a:r>
            <a:r>
              <a:rPr lang="ar-IQ" dirty="0"/>
              <a:t> الطفرات  </a:t>
            </a:r>
            <a:r>
              <a:rPr lang="en-US" dirty="0"/>
              <a:t>Mutations</a:t>
            </a:r>
            <a:endParaRPr lang="ar-IQ" dirty="0"/>
          </a:p>
        </p:txBody>
      </p:sp>
      <p:sp>
        <p:nvSpPr>
          <p:cNvPr id="3" name="عنصر نائب للمحتوى 2"/>
          <p:cNvSpPr>
            <a:spLocks noGrp="1"/>
          </p:cNvSpPr>
          <p:nvPr>
            <p:ph idx="1"/>
          </p:nvPr>
        </p:nvSpPr>
        <p:spPr/>
        <p:txBody>
          <a:bodyPr>
            <a:normAutofit lnSpcReduction="10000"/>
          </a:bodyPr>
          <a:lstStyle/>
          <a:p>
            <a:r>
              <a:rPr lang="ar-IQ" dirty="0"/>
              <a:t>تعرف الطفرة بأنها التغير المفاجئ في التركيب الوراثي يتسبب عنه تغير في صفات الفرد وتجعله مختلفا في صفاته الطبيعية الاصلية، وتظل الطفرة ثابتة وراثيا بعد ظهورها من جيل </a:t>
            </a:r>
            <a:r>
              <a:rPr lang="ar-IQ" dirty="0" err="1"/>
              <a:t>لاخر</a:t>
            </a:r>
            <a:r>
              <a:rPr lang="ar-IQ" dirty="0"/>
              <a:t> الا اذ حدث لها تغير يؤدي الى طفرة جديدة اخرى.</a:t>
            </a:r>
          </a:p>
          <a:p>
            <a:r>
              <a:rPr lang="ar-IQ" dirty="0"/>
              <a:t>       وبتعبير اخر ان الطفرة هي تغير مفاجئ في التركيب الوراثي للفرد ويكون هذا التغير متوارثاً عبر الاجيال. ان الطفرات مستمرة في الحدوث تلقائيا في الطبيعة وتعتبر من الاسس المهمة في نشوء التغايرات الوراثية والتطور. وبذلك فهي تساعد على تحسين المحاصيل اضافة الى الطرق الاخرى،  فعلى مربي النبات ان يهتم بالطرق التي بواسطتها يستطيع ان يزيد من معدل حصول الطفرات لان الطفرات المكتسبة التي تؤدي الى زيادة الحاصل غير متوفرة في المصادر الطبيعية .</a:t>
            </a:r>
          </a:p>
          <a:p>
            <a:endParaRPr lang="ar-IQ" dirty="0"/>
          </a:p>
        </p:txBody>
      </p:sp>
    </p:spTree>
    <p:extLst>
      <p:ext uri="{BB962C8B-B14F-4D97-AF65-F5344CB8AC3E}">
        <p14:creationId xmlns:p14="http://schemas.microsoft.com/office/powerpoint/2010/main" val="3395963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64672"/>
          </a:xfrm>
        </p:spPr>
        <p:txBody>
          <a:bodyPr>
            <a:normAutofit fontScale="90000"/>
          </a:bodyPr>
          <a:lstStyle/>
          <a:p>
            <a:pPr algn="r"/>
            <a:r>
              <a:rPr lang="ar-IQ" dirty="0" smtClean="0"/>
              <a:t>انواع الطفرات</a:t>
            </a:r>
            <a:endParaRPr lang="ar-IQ" dirty="0"/>
          </a:p>
        </p:txBody>
      </p:sp>
      <p:sp>
        <p:nvSpPr>
          <p:cNvPr id="3" name="عنصر نائب للمحتوى 2"/>
          <p:cNvSpPr>
            <a:spLocks noGrp="1"/>
          </p:cNvSpPr>
          <p:nvPr>
            <p:ph idx="1"/>
          </p:nvPr>
        </p:nvSpPr>
        <p:spPr>
          <a:xfrm>
            <a:off x="457200" y="1340768"/>
            <a:ext cx="8229600" cy="5328592"/>
          </a:xfrm>
        </p:spPr>
        <p:txBody>
          <a:bodyPr>
            <a:normAutofit fontScale="77500" lnSpcReduction="20000"/>
          </a:bodyPr>
          <a:lstStyle/>
          <a:p>
            <a:pPr algn="just"/>
            <a:r>
              <a:rPr lang="ar-IQ" sz="2800" b="1" dirty="0" smtClean="0">
                <a:latin typeface="Times New Roman"/>
                <a:ea typeface="Times New Roman"/>
                <a:cs typeface="Arial"/>
              </a:rPr>
              <a:t>1</a:t>
            </a:r>
            <a:r>
              <a:rPr lang="ar-IQ" sz="2800" dirty="0" smtClean="0">
                <a:latin typeface="Times New Roman"/>
                <a:ea typeface="Times New Roman"/>
                <a:cs typeface="Arial"/>
              </a:rPr>
              <a:t>- </a:t>
            </a:r>
            <a:r>
              <a:rPr lang="ar-IQ" sz="2800" dirty="0">
                <a:latin typeface="Times New Roman"/>
                <a:ea typeface="Times New Roman"/>
                <a:cs typeface="Arial"/>
              </a:rPr>
              <a:t>الطفرات الجينية</a:t>
            </a:r>
            <a:r>
              <a:rPr lang="en-US" sz="2800" dirty="0">
                <a:latin typeface="Arial"/>
                <a:ea typeface="Times New Roman"/>
              </a:rPr>
              <a:t>  Gene mutations </a:t>
            </a:r>
            <a:endParaRPr lang="en-US" sz="2400" dirty="0">
              <a:latin typeface="Times New Roman"/>
              <a:ea typeface="Times New Roman"/>
            </a:endParaRPr>
          </a:p>
          <a:p>
            <a:pPr algn="just"/>
            <a:r>
              <a:rPr lang="ar-IQ" sz="2800" dirty="0" smtClean="0">
                <a:latin typeface="Times New Roman"/>
                <a:ea typeface="Times New Roman"/>
                <a:cs typeface="Arial"/>
              </a:rPr>
              <a:t>وهي </a:t>
            </a:r>
            <a:r>
              <a:rPr lang="ar-IQ" sz="2800" dirty="0">
                <a:latin typeface="Times New Roman"/>
                <a:ea typeface="Times New Roman"/>
                <a:cs typeface="Arial"/>
              </a:rPr>
              <a:t>ظهور جينات جديدة مختلفة في التركيب عن الجينات الاصلية، </a:t>
            </a:r>
            <a:r>
              <a:rPr lang="ar-IQ" sz="2800" dirty="0" err="1">
                <a:latin typeface="Times New Roman"/>
                <a:ea typeface="Times New Roman"/>
                <a:cs typeface="Arial"/>
              </a:rPr>
              <a:t>وتعتبرالمصدر</a:t>
            </a:r>
            <a:r>
              <a:rPr lang="ar-IQ" sz="2800" dirty="0">
                <a:latin typeface="Times New Roman"/>
                <a:ea typeface="Times New Roman"/>
                <a:cs typeface="Arial"/>
              </a:rPr>
              <a:t> الرئيسي للتباين الوراثي وذات اثر كبير في تطور وتربية النبات، وقد تظهر هذه الطفرات في الكائنات الحية اما تلقائيا في الطبيعة او اصطناعيا بوسائل مختلفة وهي على عدة انواع :</a:t>
            </a:r>
            <a:endParaRPr lang="en-US" sz="2400" dirty="0">
              <a:latin typeface="Times New Roman"/>
              <a:ea typeface="Times New Roman"/>
            </a:endParaRPr>
          </a:p>
          <a:p>
            <a:pPr algn="just"/>
            <a:r>
              <a:rPr lang="ar-IQ" sz="2800" dirty="0">
                <a:latin typeface="Times New Roman"/>
                <a:ea typeface="Times New Roman"/>
                <a:cs typeface="Arial"/>
              </a:rPr>
              <a:t>  أ- الطفرات الجينية المميتة </a:t>
            </a:r>
            <a:r>
              <a:rPr lang="en-US" sz="2800" dirty="0">
                <a:latin typeface="Arial"/>
                <a:ea typeface="Times New Roman"/>
              </a:rPr>
              <a:t>  </a:t>
            </a:r>
            <a:r>
              <a:rPr lang="en-US" sz="2800" dirty="0" err="1">
                <a:latin typeface="Arial"/>
                <a:ea typeface="Times New Roman"/>
              </a:rPr>
              <a:t>Leath</a:t>
            </a:r>
            <a:r>
              <a:rPr lang="en-US" sz="2800" dirty="0">
                <a:latin typeface="Arial"/>
                <a:ea typeface="Times New Roman"/>
              </a:rPr>
              <a:t> gene  mutations </a:t>
            </a:r>
            <a:endParaRPr lang="en-US" sz="2400" dirty="0">
              <a:latin typeface="Times New Roman"/>
              <a:ea typeface="Times New Roman"/>
            </a:endParaRPr>
          </a:p>
          <a:p>
            <a:pPr algn="just"/>
            <a:r>
              <a:rPr lang="ar-IQ" sz="2800" dirty="0" smtClean="0">
                <a:latin typeface="Times New Roman"/>
                <a:ea typeface="Times New Roman"/>
                <a:cs typeface="Arial"/>
              </a:rPr>
              <a:t>وهي </a:t>
            </a:r>
            <a:r>
              <a:rPr lang="ar-IQ" sz="2800" dirty="0">
                <a:latin typeface="Times New Roman"/>
                <a:ea typeface="Times New Roman"/>
                <a:cs typeface="Arial"/>
              </a:rPr>
              <a:t>ذات تأثير شديد على حيوية النبات ونموه وقد تسبب العقم اذا وجدت بحالة نقية .</a:t>
            </a:r>
            <a:endParaRPr lang="en-US" sz="2400" dirty="0">
              <a:latin typeface="Times New Roman"/>
              <a:ea typeface="Times New Roman"/>
            </a:endParaRPr>
          </a:p>
          <a:p>
            <a:pPr algn="just"/>
            <a:r>
              <a:rPr lang="ar-IQ" sz="2800" dirty="0">
                <a:latin typeface="Times New Roman"/>
                <a:ea typeface="Times New Roman"/>
                <a:cs typeface="Arial"/>
              </a:rPr>
              <a:t> ب- الطفرات العادية الاثر.</a:t>
            </a:r>
            <a:endParaRPr lang="en-US" sz="2400" dirty="0">
              <a:latin typeface="Times New Roman"/>
              <a:ea typeface="Times New Roman"/>
            </a:endParaRPr>
          </a:p>
          <a:p>
            <a:pPr marL="228600" indent="-228600" algn="just"/>
            <a:r>
              <a:rPr lang="ar-IQ" sz="2800" dirty="0" smtClean="0">
                <a:latin typeface="Times New Roman"/>
                <a:ea typeface="Times New Roman"/>
                <a:cs typeface="Arial"/>
              </a:rPr>
              <a:t>وهي </a:t>
            </a:r>
            <a:r>
              <a:rPr lang="ar-IQ" sz="2800" dirty="0">
                <a:latin typeface="Times New Roman"/>
                <a:ea typeface="Times New Roman"/>
                <a:cs typeface="Arial"/>
              </a:rPr>
              <a:t>تسبب تغيراً ظاهرياً لبعض الصفات المورفولوجية </a:t>
            </a:r>
            <a:r>
              <a:rPr lang="ar-IQ" sz="2800" dirty="0" err="1">
                <a:latin typeface="Times New Roman"/>
                <a:ea typeface="Times New Roman"/>
                <a:cs typeface="Arial"/>
              </a:rPr>
              <a:t>والفسلجية</a:t>
            </a:r>
            <a:r>
              <a:rPr lang="ar-IQ" sz="2800" dirty="0">
                <a:latin typeface="Times New Roman"/>
                <a:ea typeface="Times New Roman"/>
                <a:cs typeface="Arial"/>
              </a:rPr>
              <a:t> للنبات لكنها </a:t>
            </a:r>
            <a:r>
              <a:rPr lang="ar-IQ" sz="2800" dirty="0" err="1">
                <a:latin typeface="Times New Roman"/>
                <a:ea typeface="Times New Roman"/>
                <a:cs typeface="Arial"/>
              </a:rPr>
              <a:t>لاتسبب</a:t>
            </a:r>
            <a:r>
              <a:rPr lang="ar-IQ" sz="2800" dirty="0">
                <a:latin typeface="Times New Roman"/>
                <a:ea typeface="Times New Roman"/>
                <a:cs typeface="Arial"/>
              </a:rPr>
              <a:t>  ضعفا في النمو والخصوبة، ومثالها الطفرات التي تؤثر في تفرع النبات وموعد التزهير ومقاومة الامراض والاضطجاع .</a:t>
            </a:r>
            <a:endParaRPr lang="en-US" sz="2400" dirty="0">
              <a:latin typeface="Times New Roman"/>
              <a:ea typeface="Times New Roman"/>
            </a:endParaRPr>
          </a:p>
          <a:p>
            <a:pPr algn="just"/>
            <a:r>
              <a:rPr lang="ar-IQ" sz="2800" dirty="0">
                <a:latin typeface="Times New Roman"/>
                <a:ea typeface="Times New Roman"/>
                <a:cs typeface="Arial"/>
              </a:rPr>
              <a:t>ج- الطفرات ذات الاثر البسيط :</a:t>
            </a:r>
            <a:endParaRPr lang="en-US" sz="2400" dirty="0">
              <a:latin typeface="Times New Roman"/>
              <a:ea typeface="Times New Roman"/>
            </a:endParaRPr>
          </a:p>
          <a:p>
            <a:pPr marL="228600" indent="-114300" algn="just"/>
            <a:r>
              <a:rPr lang="ar-IQ" sz="2800" dirty="0">
                <a:latin typeface="Times New Roman"/>
                <a:ea typeface="Times New Roman"/>
                <a:cs typeface="Arial"/>
              </a:rPr>
              <a:t>    وهي الطفرات التي تحدث تغيراً ظاهرياً بسيطاً في بعض الصفات اي يكون اثرها محدوداً   ،وهي الاكثر انتشاراً في النباتات والتي تتحكم غالباً في الصفات الكمية .</a:t>
            </a:r>
            <a:endParaRPr lang="en-US" sz="2400" dirty="0">
              <a:latin typeface="Times New Roman"/>
              <a:ea typeface="Times New Roman"/>
            </a:endParaRPr>
          </a:p>
          <a:p>
            <a:pPr algn="just"/>
            <a:r>
              <a:rPr lang="ar-IQ" sz="2800" dirty="0">
                <a:latin typeface="Times New Roman"/>
                <a:ea typeface="Times New Roman"/>
                <a:cs typeface="Arial"/>
              </a:rPr>
              <a:t>د- الطفرات ذات الاثر غير المباشر: </a:t>
            </a:r>
            <a:endParaRPr lang="en-US" sz="2400" dirty="0">
              <a:latin typeface="Times New Roman"/>
              <a:ea typeface="Times New Roman"/>
            </a:endParaRPr>
          </a:p>
          <a:p>
            <a:pPr marL="228600" indent="-228600" algn="just"/>
            <a:r>
              <a:rPr lang="ar-IQ" sz="2800" dirty="0">
                <a:latin typeface="Times New Roman"/>
                <a:ea typeface="Times New Roman"/>
                <a:cs typeface="Arial"/>
              </a:rPr>
              <a:t>    وهي التي </a:t>
            </a:r>
            <a:r>
              <a:rPr lang="ar-IQ" sz="2800" dirty="0" err="1">
                <a:latin typeface="Times New Roman"/>
                <a:ea typeface="Times New Roman"/>
                <a:cs typeface="Arial"/>
              </a:rPr>
              <a:t>لاتحدث</a:t>
            </a:r>
            <a:r>
              <a:rPr lang="ar-IQ" sz="2800" dirty="0">
                <a:latin typeface="Times New Roman"/>
                <a:ea typeface="Times New Roman"/>
                <a:cs typeface="Arial"/>
              </a:rPr>
              <a:t> تأثيراً مباشراً على صفات الفرد، ولكنها تؤثر على مفعول العوامل الاخرى   الرئيسية ويطلق على هذه الطفرات اسم </a:t>
            </a:r>
            <a:r>
              <a:rPr lang="en-US" sz="2800" dirty="0">
                <a:latin typeface="Arial"/>
                <a:ea typeface="Times New Roman"/>
              </a:rPr>
              <a:t>Modifiers</a:t>
            </a:r>
            <a:endParaRPr lang="en-US" sz="2400" dirty="0">
              <a:latin typeface="Times New Roman"/>
              <a:ea typeface="Times New Roman"/>
            </a:endParaRPr>
          </a:p>
          <a:p>
            <a:pPr marL="0" indent="0" algn="just">
              <a:buNone/>
            </a:pP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1613669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1196752"/>
            <a:ext cx="8229600" cy="5328592"/>
          </a:xfrm>
        </p:spPr>
        <p:txBody>
          <a:bodyPr>
            <a:normAutofit fontScale="85000" lnSpcReduction="20000"/>
          </a:bodyPr>
          <a:lstStyle/>
          <a:p>
            <a:r>
              <a:rPr lang="ar-IQ" dirty="0"/>
              <a:t>2- الطفرات الكروموسومية :</a:t>
            </a:r>
          </a:p>
          <a:p>
            <a:r>
              <a:rPr lang="ar-IQ" dirty="0"/>
              <a:t>         وهي الطفرات التي تحدث تغيرا في تركيب كروموسوم واحد او اكثر وهي على نوعين :</a:t>
            </a:r>
          </a:p>
          <a:p>
            <a:r>
              <a:rPr lang="ar-IQ" dirty="0"/>
              <a:t>أ‌-	طفرات تؤثر على التركيب </a:t>
            </a:r>
            <a:r>
              <a:rPr lang="ar-IQ" dirty="0" err="1"/>
              <a:t>الكروموسومي</a:t>
            </a:r>
            <a:r>
              <a:rPr lang="ar-IQ" dirty="0"/>
              <a:t> كأن ينقص جزءاً منه او ان ينقلب جزء منه او تتبادل اجزاء غير متناظرة من الكروموسومات المختلفة .</a:t>
            </a:r>
          </a:p>
          <a:p>
            <a:r>
              <a:rPr lang="ar-IQ" dirty="0"/>
              <a:t>ب‌-	طفرات تؤثر على زيادة عدد الكروموسومات او نقصانها ( التضاعف </a:t>
            </a:r>
            <a:r>
              <a:rPr lang="ar-IQ" dirty="0" err="1"/>
              <a:t>الكروموسومي</a:t>
            </a:r>
            <a:r>
              <a:rPr lang="ar-IQ" dirty="0"/>
              <a:t> ) :</a:t>
            </a:r>
          </a:p>
          <a:p>
            <a:r>
              <a:rPr lang="ar-IQ" dirty="0"/>
              <a:t>اي زيادة في عدد الكروموسومات، وهي اما تكون زيادة كلية في عدد المجاميع او زيادة جزئية في كروموسوم فردي او عدة ازواج وكما ذكرنا سابقاً. ولهذه الطفرات اثر كبير في نشوء الاصناف الزراعية .</a:t>
            </a:r>
          </a:p>
          <a:p>
            <a:r>
              <a:rPr lang="ar-IQ" dirty="0"/>
              <a:t>      والطفرات اما ان تكون طبيعية او صناعية، فالطفرات الطبيعية تظهر تلقائياً وبصورة مستمرة في النباتات اثناء نموها في الطبيعة او في حقل التجارب اثناء عمليات تربية النبات. والطفرات الطبيعية لعبت دوراً هاماً في نشأة الطرز والانواع النباتية الجديدة، فهي المصدر الخام </a:t>
            </a:r>
            <a:r>
              <a:rPr lang="ar-IQ" dirty="0" err="1"/>
              <a:t>للتغايرات</a:t>
            </a:r>
            <a:r>
              <a:rPr lang="ar-IQ" dirty="0"/>
              <a:t> الوراثية، وبواسطة الانتخاب الطبيعي استبعدت الكثير من الصفات الضارة لكثير من انواع النباتات. اما الطفرات الصناعية فهي التي يستحدثها الانسان عن طريق المواد </a:t>
            </a:r>
            <a:r>
              <a:rPr lang="ar-IQ" dirty="0" err="1"/>
              <a:t>المطفرة</a:t>
            </a:r>
            <a:r>
              <a:rPr lang="ar-IQ" dirty="0"/>
              <a:t> مثل الاشعة السينية </a:t>
            </a:r>
            <a:r>
              <a:rPr lang="ar-IQ" dirty="0" err="1"/>
              <a:t>والمطفرات</a:t>
            </a:r>
            <a:r>
              <a:rPr lang="ar-IQ" dirty="0"/>
              <a:t> الكيمياوية وهذه المواد تؤثر على الكروموسومات وتؤدي الى حدوث تغيرات وراثية فيها. </a:t>
            </a:r>
          </a:p>
          <a:p>
            <a:endParaRPr lang="ar-IQ" dirty="0"/>
          </a:p>
        </p:txBody>
      </p:sp>
    </p:spTree>
    <p:extLst>
      <p:ext uri="{BB962C8B-B14F-4D97-AF65-F5344CB8AC3E}">
        <p14:creationId xmlns:p14="http://schemas.microsoft.com/office/powerpoint/2010/main" val="2878950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الوسائل المستعملة </a:t>
            </a:r>
            <a:r>
              <a:rPr lang="ar-IQ" dirty="0" err="1"/>
              <a:t>لانتاج</a:t>
            </a:r>
            <a:r>
              <a:rPr lang="ar-IQ" dirty="0"/>
              <a:t> الطفرات :</a:t>
            </a:r>
          </a:p>
        </p:txBody>
      </p:sp>
      <p:sp>
        <p:nvSpPr>
          <p:cNvPr id="3" name="عنصر نائب للمحتوى 2"/>
          <p:cNvSpPr>
            <a:spLocks noGrp="1"/>
          </p:cNvSpPr>
          <p:nvPr>
            <p:ph idx="1"/>
          </p:nvPr>
        </p:nvSpPr>
        <p:spPr>
          <a:xfrm>
            <a:off x="457200" y="1935480"/>
            <a:ext cx="8229600" cy="4733880"/>
          </a:xfrm>
        </p:spPr>
        <p:txBody>
          <a:bodyPr>
            <a:normAutofit fontScale="70000" lnSpcReduction="20000"/>
          </a:bodyPr>
          <a:lstStyle/>
          <a:p>
            <a:r>
              <a:rPr lang="ar-IQ" dirty="0"/>
              <a:t>1- الاشعة الايونية :</a:t>
            </a:r>
          </a:p>
          <a:p>
            <a:r>
              <a:rPr lang="ar-IQ" dirty="0"/>
              <a:t> ان الاشعة الايونية تحدث تأثيراً مباشراً على انسجة النبات الذي يتعرض لها، وحسب العمق الذي تخترقه في ذلك النسيج، كما يمكن تعريض البذور لهذه الايونات لغرض احداث التغير الوراثي فيها. ومن اهم الاشعة الايونية هي اشعة الفا وبيتا </a:t>
            </a:r>
            <a:r>
              <a:rPr lang="ar-IQ" dirty="0" err="1"/>
              <a:t>وكاما</a:t>
            </a:r>
            <a:r>
              <a:rPr lang="ar-IQ" dirty="0"/>
              <a:t> والاشعة السينية ..</a:t>
            </a:r>
          </a:p>
          <a:p>
            <a:r>
              <a:rPr lang="ar-IQ" dirty="0"/>
              <a:t>2-الاشعة غير المؤينة: </a:t>
            </a:r>
          </a:p>
          <a:p>
            <a:r>
              <a:rPr lang="ar-IQ" dirty="0"/>
              <a:t>وهي الاشعة فوق البنفسجية والتي يمكن الحصول عليها بواسطة مصباح بخار الزئبق، وهي اشعة غير متعمقة وتأثيرها يكون على طبقة رقيقة جدا من خلايا النبات.</a:t>
            </a:r>
          </a:p>
          <a:p>
            <a:r>
              <a:rPr lang="ar-IQ" dirty="0"/>
              <a:t>3-النيوترونات :</a:t>
            </a:r>
          </a:p>
          <a:p>
            <a:r>
              <a:rPr lang="ar-IQ" dirty="0"/>
              <a:t>وهي اشعة ذرية تنتجها المفاعلات النووية او المعجلات الذرية وتستخدم في معاملة الاجزاء النباتية وتؤدي الى احداث طفرات جينية </a:t>
            </a:r>
            <a:r>
              <a:rPr lang="ar-IQ" dirty="0" err="1"/>
              <a:t>وكروموسومية</a:t>
            </a:r>
            <a:r>
              <a:rPr lang="ar-IQ" dirty="0"/>
              <a:t> على حد سواء، وهذه العملية تحتاج الى  احتياطات شديدة خوفا من الاشعاع .</a:t>
            </a:r>
          </a:p>
          <a:p>
            <a:r>
              <a:rPr lang="ar-IQ" dirty="0"/>
              <a:t>4- النظائر المشعة :</a:t>
            </a:r>
          </a:p>
          <a:p>
            <a:r>
              <a:rPr lang="ar-IQ" dirty="0" smtClean="0"/>
              <a:t>يمكن </a:t>
            </a:r>
            <a:r>
              <a:rPr lang="ar-IQ" dirty="0"/>
              <a:t>استعمال النظائر المشعة لبعض العناصر مثل الفسفور </a:t>
            </a:r>
            <a:r>
              <a:rPr lang="en-US" dirty="0"/>
              <a:t>P12 </a:t>
            </a:r>
            <a:r>
              <a:rPr lang="ar-IQ" dirty="0"/>
              <a:t>ونظائر الكبريت كوسيلة من وسائل احداث الطفرات الجينية، ويجب اتخاذ اجراءات الحيطة والحذر عند استعمال النظائر المشعة .</a:t>
            </a:r>
          </a:p>
          <a:p>
            <a:r>
              <a:rPr lang="ar-IQ" dirty="0"/>
              <a:t>5-استعمال المواد الكيميائية :</a:t>
            </a:r>
          </a:p>
          <a:p>
            <a:r>
              <a:rPr lang="ar-IQ" dirty="0" smtClean="0"/>
              <a:t>يمكن </a:t>
            </a:r>
            <a:r>
              <a:rPr lang="ar-IQ" dirty="0"/>
              <a:t>استعمال بعض المواد الكيمياوية في احداث الطفرات الصناعية مثل اثيل </a:t>
            </a:r>
            <a:r>
              <a:rPr lang="ar-IQ" dirty="0" err="1"/>
              <a:t>مثيانول</a:t>
            </a:r>
            <a:r>
              <a:rPr lang="ar-IQ" dirty="0"/>
              <a:t> سلفات، وداي اثيل سلفات، </a:t>
            </a:r>
            <a:r>
              <a:rPr lang="ar-IQ" dirty="0" err="1"/>
              <a:t>والكولشيسين</a:t>
            </a:r>
            <a:r>
              <a:rPr lang="ar-IQ" dirty="0"/>
              <a:t>، وهذه المواد لها تأثير مشابه للتأثير الناتج عن استخدام الاشعاع الايوني لكنها تنتج تغيرات جينية اكثر من التغيرات الكروموسومية .</a:t>
            </a:r>
          </a:p>
          <a:p>
            <a:endParaRPr lang="ar-IQ" dirty="0"/>
          </a:p>
        </p:txBody>
      </p:sp>
    </p:spTree>
    <p:extLst>
      <p:ext uri="{BB962C8B-B14F-4D97-AF65-F5344CB8AC3E}">
        <p14:creationId xmlns:p14="http://schemas.microsoft.com/office/powerpoint/2010/main" val="1579779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كيفية تداول الاجيال الانعزالية في حالة استعمال الطفرات :</a:t>
            </a:r>
          </a:p>
        </p:txBody>
      </p:sp>
      <p:sp>
        <p:nvSpPr>
          <p:cNvPr id="3" name="عنصر نائب للمحتوى 2"/>
          <p:cNvSpPr>
            <a:spLocks noGrp="1"/>
          </p:cNvSpPr>
          <p:nvPr>
            <p:ph idx="1"/>
          </p:nvPr>
        </p:nvSpPr>
        <p:spPr>
          <a:xfrm>
            <a:off x="457200" y="1772816"/>
            <a:ext cx="8229600" cy="4968552"/>
          </a:xfrm>
        </p:spPr>
        <p:txBody>
          <a:bodyPr>
            <a:normAutofit fontScale="77500" lnSpcReduction="20000"/>
          </a:bodyPr>
          <a:lstStyle/>
          <a:p>
            <a:pPr marL="228600" algn="just"/>
            <a:r>
              <a:rPr lang="ar-IQ" sz="2800" dirty="0">
                <a:latin typeface="Times New Roman"/>
                <a:ea typeface="Times New Roman"/>
                <a:cs typeface="Arial"/>
              </a:rPr>
              <a:t> لنأخذ مثال البذور وكيفية استعمالها في الطفرات :</a:t>
            </a:r>
            <a:endParaRPr lang="en-US" sz="2400" dirty="0">
              <a:latin typeface="Times New Roman"/>
              <a:ea typeface="Times New Roman"/>
            </a:endParaRPr>
          </a:p>
          <a:p>
            <a:pPr marL="228600" algn="just"/>
            <a:r>
              <a:rPr lang="ar-IQ" sz="2800" dirty="0" smtClean="0">
                <a:latin typeface="Times New Roman"/>
                <a:ea typeface="Times New Roman"/>
                <a:cs typeface="Arial"/>
              </a:rPr>
              <a:t>نأخذ </a:t>
            </a:r>
            <a:r>
              <a:rPr lang="ar-IQ" sz="2800" dirty="0">
                <a:latin typeface="Times New Roman"/>
                <a:ea typeface="Times New Roman"/>
                <a:cs typeface="Arial"/>
              </a:rPr>
              <a:t>كمية مناسبة من بذور الصنف المراد حصول الطفرات فيه من اجل زيادة التغايرات الوراثية، وتقسم الى اجزاء عديدة، وكل جزء يتم </a:t>
            </a:r>
            <a:r>
              <a:rPr lang="ar-IQ" sz="2800" dirty="0" err="1">
                <a:latin typeface="Times New Roman"/>
                <a:ea typeface="Times New Roman"/>
                <a:cs typeface="Arial"/>
              </a:rPr>
              <a:t>تشعيعه</a:t>
            </a:r>
            <a:r>
              <a:rPr lang="ar-IQ" sz="2800" dirty="0">
                <a:latin typeface="Times New Roman"/>
                <a:ea typeface="Times New Roman"/>
                <a:cs typeface="Arial"/>
              </a:rPr>
              <a:t> بجرعة مناسبة من الاشعاع، والجرعات تقاس بوحدة تسمى  راد (</a:t>
            </a:r>
            <a:r>
              <a:rPr lang="en-US" sz="2800" dirty="0">
                <a:latin typeface="Arial"/>
                <a:ea typeface="Times New Roman"/>
              </a:rPr>
              <a:t>Rad</a:t>
            </a:r>
            <a:r>
              <a:rPr lang="ar-IQ" sz="2800" dirty="0">
                <a:latin typeface="Times New Roman"/>
                <a:ea typeface="Times New Roman"/>
                <a:cs typeface="Arial"/>
              </a:rPr>
              <a:t> ) ، فقد تكون الجرع مثلاً </a:t>
            </a:r>
            <a:r>
              <a:rPr lang="en-US" sz="2800" dirty="0">
                <a:latin typeface="Arial"/>
                <a:ea typeface="Times New Roman"/>
              </a:rPr>
              <a:t>20,15,10,5</a:t>
            </a:r>
            <a:r>
              <a:rPr lang="ar-IQ" sz="2800" dirty="0">
                <a:latin typeface="Times New Roman"/>
                <a:ea typeface="Times New Roman"/>
                <a:cs typeface="Arial"/>
              </a:rPr>
              <a:t> راد وهذا حسب نوع البذور وحجمها، </a:t>
            </a:r>
            <a:r>
              <a:rPr lang="ar-IQ" sz="2800" dirty="0" err="1">
                <a:latin typeface="Times New Roman"/>
                <a:ea typeface="Times New Roman"/>
                <a:cs typeface="Arial"/>
              </a:rPr>
              <a:t>والتشعيع</a:t>
            </a:r>
            <a:r>
              <a:rPr lang="ar-IQ" sz="2800" dirty="0">
                <a:latin typeface="Times New Roman"/>
                <a:ea typeface="Times New Roman"/>
                <a:cs typeface="Arial"/>
              </a:rPr>
              <a:t> يمكن ان يستمر لثواني قليلة الى عدة دقائق حسب نوع المحصول وحجم البذور وبعد ذلك تزرع البذور حسب طريقة الزراعة المعتمدة لكل محصول لنحصل على نباتات الجيل الاشعاعي الاول </a:t>
            </a:r>
            <a:r>
              <a:rPr lang="en-US" sz="2800" dirty="0">
                <a:latin typeface="Arial"/>
                <a:ea typeface="Times New Roman"/>
              </a:rPr>
              <a:t>M</a:t>
            </a:r>
            <a:r>
              <a:rPr lang="en-US" sz="2800" baseline="-25000" dirty="0">
                <a:latin typeface="Arial"/>
                <a:ea typeface="Times New Roman"/>
              </a:rPr>
              <a:t>1</a:t>
            </a:r>
            <a:r>
              <a:rPr lang="ar-IQ" sz="2800" dirty="0">
                <a:latin typeface="Times New Roman"/>
                <a:ea typeface="Times New Roman"/>
                <a:cs typeface="Arial"/>
              </a:rPr>
              <a:t>.</a:t>
            </a:r>
            <a:endParaRPr lang="en-US" sz="2400" dirty="0">
              <a:latin typeface="Times New Roman"/>
              <a:ea typeface="Times New Roman"/>
            </a:endParaRPr>
          </a:p>
          <a:p>
            <a:pPr marL="228600" algn="just"/>
            <a:r>
              <a:rPr lang="ar-IQ" sz="2800" dirty="0" smtClean="0">
                <a:latin typeface="Times New Roman"/>
                <a:ea typeface="Times New Roman"/>
                <a:cs typeface="Arial"/>
              </a:rPr>
              <a:t>ان </a:t>
            </a:r>
            <a:r>
              <a:rPr lang="ar-IQ" sz="2800" dirty="0">
                <a:latin typeface="Times New Roman"/>
                <a:ea typeface="Times New Roman"/>
                <a:cs typeface="Arial"/>
              </a:rPr>
              <a:t>الطفرة الجديدة تكون هجينية في نباتات الجيل الاول </a:t>
            </a:r>
            <a:r>
              <a:rPr lang="en-US" sz="2800" dirty="0">
                <a:latin typeface="Arial"/>
                <a:ea typeface="Times New Roman"/>
              </a:rPr>
              <a:t>M</a:t>
            </a:r>
            <a:r>
              <a:rPr lang="en-US" sz="2800" baseline="-25000" dirty="0">
                <a:latin typeface="Arial"/>
                <a:ea typeface="Times New Roman"/>
              </a:rPr>
              <a:t>1</a:t>
            </a:r>
            <a:r>
              <a:rPr lang="ar-IQ" sz="2800" dirty="0">
                <a:latin typeface="Times New Roman"/>
                <a:ea typeface="Times New Roman"/>
                <a:cs typeface="Arial"/>
              </a:rPr>
              <a:t>، وعادةً يحدث الانعزال الوراثي للطفرات في الجيل الثاني </a:t>
            </a:r>
            <a:r>
              <a:rPr lang="en-US" sz="2800" dirty="0">
                <a:latin typeface="Arial"/>
                <a:ea typeface="Times New Roman"/>
              </a:rPr>
              <a:t>M</a:t>
            </a:r>
            <a:r>
              <a:rPr lang="en-US" sz="2800" baseline="-25000" dirty="0">
                <a:latin typeface="Arial"/>
                <a:ea typeface="Times New Roman"/>
              </a:rPr>
              <a:t>2</a:t>
            </a:r>
            <a:r>
              <a:rPr lang="ar-IQ" sz="2800" dirty="0">
                <a:latin typeface="Times New Roman"/>
                <a:ea typeface="Times New Roman"/>
                <a:cs typeface="Arial"/>
              </a:rPr>
              <a:t>. ثم تزرع بذور</a:t>
            </a:r>
            <a:r>
              <a:rPr lang="ar-IQ" sz="2800" baseline="-25000" dirty="0">
                <a:latin typeface="Times New Roman"/>
                <a:ea typeface="Times New Roman"/>
                <a:cs typeface="Arial"/>
              </a:rPr>
              <a:t> </a:t>
            </a:r>
            <a:r>
              <a:rPr lang="en-US" sz="2800" dirty="0">
                <a:latin typeface="Arial"/>
                <a:ea typeface="Times New Roman"/>
              </a:rPr>
              <a:t>M</a:t>
            </a:r>
            <a:r>
              <a:rPr lang="en-US" sz="2800" baseline="-25000" dirty="0">
                <a:latin typeface="Arial"/>
                <a:ea typeface="Times New Roman"/>
              </a:rPr>
              <a:t>2</a:t>
            </a:r>
            <a:r>
              <a:rPr lang="ar-IQ" sz="2800" dirty="0">
                <a:latin typeface="Times New Roman"/>
                <a:ea typeface="Times New Roman"/>
                <a:cs typeface="Arial"/>
              </a:rPr>
              <a:t> في خطوط ثم نجري عملية الانتخاب على نباتات الجيل الثاني </a:t>
            </a:r>
            <a:r>
              <a:rPr lang="en-US" sz="2800" dirty="0">
                <a:latin typeface="Arial"/>
                <a:ea typeface="Times New Roman"/>
              </a:rPr>
              <a:t>M</a:t>
            </a:r>
            <a:r>
              <a:rPr lang="en-US" sz="2800" baseline="-25000" dirty="0">
                <a:latin typeface="Arial"/>
                <a:ea typeface="Times New Roman"/>
              </a:rPr>
              <a:t>2 </a:t>
            </a:r>
            <a:r>
              <a:rPr lang="ar-IQ" sz="2800" dirty="0">
                <a:latin typeface="Times New Roman"/>
                <a:ea typeface="Times New Roman"/>
                <a:cs typeface="Arial"/>
              </a:rPr>
              <a:t> ذات الصفات </a:t>
            </a:r>
            <a:r>
              <a:rPr lang="ar-IQ" sz="2800" dirty="0" err="1">
                <a:latin typeface="Times New Roman"/>
                <a:ea typeface="Times New Roman"/>
                <a:cs typeface="Arial"/>
              </a:rPr>
              <a:t>المرغوبة.بعدها</a:t>
            </a:r>
            <a:r>
              <a:rPr lang="ar-IQ" sz="2800" dirty="0">
                <a:latin typeface="Times New Roman"/>
                <a:ea typeface="Times New Roman"/>
                <a:cs typeface="Arial"/>
              </a:rPr>
              <a:t> نجري تلقيح ذاتي للنباتات المنتخبة لغرض الحصول على نباتات الجيل الثالث </a:t>
            </a:r>
            <a:r>
              <a:rPr lang="en-US" sz="2800" dirty="0">
                <a:latin typeface="Arial"/>
                <a:ea typeface="Times New Roman"/>
              </a:rPr>
              <a:t>M</a:t>
            </a:r>
            <a:r>
              <a:rPr lang="en-US" sz="2800" baseline="-25000" dirty="0">
                <a:latin typeface="Arial"/>
                <a:ea typeface="Times New Roman"/>
              </a:rPr>
              <a:t>3 </a:t>
            </a:r>
            <a:r>
              <a:rPr lang="ar-IQ" sz="2800" dirty="0">
                <a:latin typeface="Times New Roman"/>
                <a:ea typeface="Times New Roman"/>
                <a:cs typeface="Arial"/>
              </a:rPr>
              <a:t>. ثم ننتخب افضلها ، وهكذا الى ان يتم الحصول على نباتات ذات صفات مرغوبة </a:t>
            </a:r>
            <a:r>
              <a:rPr lang="ar-IQ" sz="2800" dirty="0" smtClean="0">
                <a:latin typeface="Times New Roman"/>
                <a:ea typeface="Times New Roman"/>
                <a:cs typeface="Arial"/>
              </a:rPr>
              <a:t>.</a:t>
            </a:r>
          </a:p>
          <a:p>
            <a:pPr marL="228600" algn="just"/>
            <a:r>
              <a:rPr lang="ar-IQ" dirty="0"/>
              <a:t>ملاحظة :</a:t>
            </a:r>
          </a:p>
          <a:p>
            <a:pPr marL="228600" algn="just"/>
            <a:r>
              <a:rPr lang="ar-IQ" dirty="0" smtClean="0"/>
              <a:t>ان </a:t>
            </a:r>
            <a:r>
              <a:rPr lang="ar-IQ" dirty="0"/>
              <a:t>سبب كون الطفرة التي تحدث في النباتات اثناء </a:t>
            </a:r>
            <a:r>
              <a:rPr lang="ar-IQ" dirty="0" err="1"/>
              <a:t>التشعيع</a:t>
            </a:r>
            <a:r>
              <a:rPr lang="ar-IQ" dirty="0"/>
              <a:t> هجينية يرجع الى ان احتمال ظهور نفس الطفرة في كل من </a:t>
            </a:r>
            <a:r>
              <a:rPr lang="ar-IQ" dirty="0" err="1"/>
              <a:t>الاليلين</a:t>
            </a:r>
            <a:r>
              <a:rPr lang="ar-IQ" dirty="0"/>
              <a:t> الوراثيين المسؤولين عن صفة واحدة يكون ضعيف جداً .</a:t>
            </a:r>
          </a:p>
          <a:p>
            <a:pPr marL="228600" algn="just"/>
            <a:endParaRPr lang="ar-IQ" dirty="0"/>
          </a:p>
        </p:txBody>
      </p:sp>
    </p:spTree>
    <p:extLst>
      <p:ext uri="{BB962C8B-B14F-4D97-AF65-F5344CB8AC3E}">
        <p14:creationId xmlns:p14="http://schemas.microsoft.com/office/powerpoint/2010/main" val="178892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محددات طرق التربية بالطفرات :</a:t>
            </a:r>
          </a:p>
          <a:p>
            <a:r>
              <a:rPr lang="ar-IQ" dirty="0"/>
              <a:t>1-	ان غياب المعلومات الكافية حول التراكيب الوراثية لمعظم النباتات الاقتصادية وعدم معرفة المواد </a:t>
            </a:r>
            <a:r>
              <a:rPr lang="ar-IQ" dirty="0" err="1"/>
              <a:t>المطفرة</a:t>
            </a:r>
            <a:r>
              <a:rPr lang="ar-IQ" dirty="0"/>
              <a:t> المناسبة لكل تركيب وراثي بدقة ، واحتمال الحصول على الطفرات المفيدة وغير المفيدة على حد سواء، كل ذلك يجعل طرق التربية بالطفرات ليس ذو اثر بالغ في تحسين المحاصيل .</a:t>
            </a:r>
          </a:p>
          <a:p>
            <a:r>
              <a:rPr lang="ar-IQ" dirty="0"/>
              <a:t>2-	التربية باستعمال الطفرات تحتاج الى معاهد متخصصة تضم اجهزة </a:t>
            </a:r>
            <a:r>
              <a:rPr lang="ar-IQ" dirty="0" err="1"/>
              <a:t>التشعيع</a:t>
            </a:r>
            <a:r>
              <a:rPr lang="ar-IQ" dirty="0"/>
              <a:t> والكفاءات المدربة وهذا غير متوفر في معظم البلدان .</a:t>
            </a:r>
          </a:p>
          <a:p>
            <a:r>
              <a:rPr lang="ar-IQ" dirty="0"/>
              <a:t>3-	ان هذه الطرق </a:t>
            </a:r>
            <a:r>
              <a:rPr lang="ar-IQ" dirty="0" err="1"/>
              <a:t>لاتنتج</a:t>
            </a:r>
            <a:r>
              <a:rPr lang="ar-IQ" dirty="0"/>
              <a:t> اصناف جاهزة لكنها تخلق اختلافات وراثية تكون اكثر تكرارا من الموجود في الطبيعة، لذلك فأن استعمال هذه </a:t>
            </a:r>
            <a:r>
              <a:rPr lang="ar-IQ" dirty="0" err="1"/>
              <a:t>الطلرق</a:t>
            </a:r>
            <a:r>
              <a:rPr lang="ar-IQ" dirty="0"/>
              <a:t> يجب ان يكون بعد استنفاذ الطرق الاعتيادية لتربية المحاصيل .</a:t>
            </a:r>
          </a:p>
          <a:p>
            <a:endParaRPr lang="ar-IQ" dirty="0"/>
          </a:p>
          <a:p>
            <a:pPr marL="0" indent="0">
              <a:buNone/>
            </a:pPr>
            <a:endParaRPr lang="ar-IQ" dirty="0"/>
          </a:p>
        </p:txBody>
      </p:sp>
    </p:spTree>
    <p:extLst>
      <p:ext uri="{BB962C8B-B14F-4D97-AF65-F5344CB8AC3E}">
        <p14:creationId xmlns:p14="http://schemas.microsoft.com/office/powerpoint/2010/main" val="487615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فوائد طريقة التربية بالطفرات :</a:t>
            </a:r>
          </a:p>
          <a:p>
            <a:r>
              <a:rPr lang="ar-IQ" dirty="0"/>
              <a:t>1-	انتاج اختلافات (</a:t>
            </a:r>
            <a:r>
              <a:rPr lang="ar-IQ" dirty="0" err="1"/>
              <a:t>تغايرات</a:t>
            </a:r>
            <a:r>
              <a:rPr lang="ar-IQ" dirty="0"/>
              <a:t>) وراثية غير موجودة اصلاً، اي ان الاختلافات </a:t>
            </a:r>
            <a:r>
              <a:rPr lang="ar-IQ" dirty="0" err="1"/>
              <a:t>لاتكون</a:t>
            </a:r>
            <a:r>
              <a:rPr lang="ar-IQ" dirty="0"/>
              <a:t> نتيجة اعادة التركيبات الوراثية كما في التهجين، بل تكون اصيلة وذات خلق جديد .</a:t>
            </a:r>
          </a:p>
          <a:p>
            <a:r>
              <a:rPr lang="ar-IQ" dirty="0"/>
              <a:t>2-	تعتبر الدليل الوحيد للتحسين الوراثي عندما </a:t>
            </a:r>
            <a:r>
              <a:rPr lang="ar-IQ" dirty="0" err="1"/>
              <a:t>لايكون</a:t>
            </a:r>
            <a:r>
              <a:rPr lang="ar-IQ" dirty="0"/>
              <a:t> هناك احتمال للتحسين بالطرق الاعتيادية المتبعة في تربية النبات .</a:t>
            </a:r>
          </a:p>
          <a:p>
            <a:r>
              <a:rPr lang="ar-IQ" dirty="0"/>
              <a:t>3-	في بعض الحالات الخاصة فأن استعمال الطفرات قد يلعب دورا هاماً في تربية وتحسين المحاصيل .</a:t>
            </a:r>
          </a:p>
          <a:p>
            <a:endParaRPr lang="ar-IQ" dirty="0"/>
          </a:p>
        </p:txBody>
      </p:sp>
    </p:spTree>
    <p:extLst>
      <p:ext uri="{BB962C8B-B14F-4D97-AF65-F5344CB8AC3E}">
        <p14:creationId xmlns:p14="http://schemas.microsoft.com/office/powerpoint/2010/main" val="1605509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اهم الفروق بين طرق التربية العادية وطريقة التربية بالطفرات :</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002172293"/>
              </p:ext>
            </p:extLst>
          </p:nvPr>
        </p:nvGraphicFramePr>
        <p:xfrm>
          <a:off x="755576" y="1916832"/>
          <a:ext cx="7632848" cy="4244097"/>
        </p:xfrm>
        <a:graphic>
          <a:graphicData uri="http://schemas.openxmlformats.org/drawingml/2006/table">
            <a:tbl>
              <a:tblPr rtl="1" firstRow="1" firstCol="1" lastRow="1" lastCol="1" bandRow="1" bandCol="1"/>
              <a:tblGrid>
                <a:gridCol w="3816424"/>
                <a:gridCol w="3816424"/>
              </a:tblGrid>
              <a:tr h="429253">
                <a:tc>
                  <a:txBody>
                    <a:bodyPr/>
                    <a:lstStyle/>
                    <a:p>
                      <a:pPr algn="ctr" rtl="1">
                        <a:spcAft>
                          <a:spcPts val="0"/>
                        </a:spcAft>
                        <a:tabLst>
                          <a:tab pos="4362450" algn="l"/>
                        </a:tabLst>
                      </a:pPr>
                      <a:r>
                        <a:rPr lang="ar-IQ" sz="1400" b="1">
                          <a:effectLst/>
                          <a:latin typeface="Times New Roman"/>
                          <a:ea typeface="Times New Roman"/>
                          <a:cs typeface="Arial"/>
                        </a:rPr>
                        <a:t>طرق التربية الاعتيادية</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362450" algn="l"/>
                        </a:tabLst>
                      </a:pPr>
                      <a:r>
                        <a:rPr lang="ar-IQ" sz="1400" b="1">
                          <a:effectLst/>
                          <a:latin typeface="Times New Roman"/>
                          <a:ea typeface="Times New Roman"/>
                          <a:cs typeface="Arial"/>
                        </a:rPr>
                        <a:t>طرق التربية بالطفرات</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4844">
                <a:tc>
                  <a:txBody>
                    <a:bodyPr/>
                    <a:lstStyle/>
                    <a:p>
                      <a:pPr algn="just" rtl="1">
                        <a:spcAft>
                          <a:spcPts val="0"/>
                        </a:spcAft>
                        <a:tabLst>
                          <a:tab pos="4362450" algn="l"/>
                        </a:tabLst>
                      </a:pPr>
                      <a:r>
                        <a:rPr lang="ar-IQ" sz="1400" b="1">
                          <a:effectLst/>
                          <a:latin typeface="Times New Roman"/>
                          <a:ea typeface="Times New Roman"/>
                          <a:cs typeface="Arial"/>
                        </a:rPr>
                        <a:t>1- اساس التحسين هو الاختلافات الطبيعية التي تنتج تلقائيا.</a:t>
                      </a:r>
                      <a:endParaRPr lang="en-US" sz="1200">
                        <a:effectLst/>
                        <a:latin typeface="Times New Roman"/>
                        <a:ea typeface="Times New Roman"/>
                      </a:endParaRPr>
                    </a:p>
                    <a:p>
                      <a:pPr algn="just" rtl="1">
                        <a:spcAft>
                          <a:spcPts val="0"/>
                        </a:spcAft>
                        <a:tabLst>
                          <a:tab pos="4362450" algn="l"/>
                        </a:tabLst>
                      </a:pPr>
                      <a:r>
                        <a:rPr lang="ar-IQ" sz="1400" b="1">
                          <a:effectLst/>
                          <a:latin typeface="Times New Roman"/>
                          <a:ea typeface="Times New Roman"/>
                          <a:cs typeface="Arial"/>
                        </a:rPr>
                        <a:t>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2- لايتم انتاج جينات جديدة بل اعادة اتحادات للجينات الموجودة اصلاً.</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3- تستعمل في جميع انواع المحاصيل عندما تكون هناك اختلافات في المجتمع النباتي وفي حالة عدم وجود الاختلافات الطبيعية فان استخدام هذه الطرق غير مجدي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4- تحتاج الى وقت وتكاليف اكثر وخصوصاً عند اجراء عمليات التهجين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 </a:t>
                      </a:r>
                      <a:endParaRPr lang="en-US" sz="1200">
                        <a:effectLst/>
                        <a:latin typeface="Times New Roman"/>
                        <a:ea typeface="Times New Roman"/>
                      </a:endParaRPr>
                    </a:p>
                    <a:p>
                      <a:pPr algn="just" rtl="1">
                        <a:spcAft>
                          <a:spcPts val="0"/>
                        </a:spcAft>
                      </a:pPr>
                      <a:r>
                        <a:rPr lang="ar-IQ" sz="1400" b="1">
                          <a:effectLst/>
                          <a:latin typeface="Times New Roman"/>
                          <a:ea typeface="Times New Roman"/>
                          <a:cs typeface="Arial"/>
                        </a:rPr>
                        <a:t>5- العمل بهذه الطريقة يكون اكثر اماناً واقل خطورة بسبب عدم استعمال الاشعاع او المواد الكيمياوية الخطرة.</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tabLst>
                          <a:tab pos="4362450" algn="l"/>
                        </a:tabLst>
                      </a:pPr>
                      <a:r>
                        <a:rPr lang="ar-IQ" sz="1400" b="1" dirty="0">
                          <a:effectLst/>
                          <a:latin typeface="Times New Roman"/>
                          <a:ea typeface="Times New Roman"/>
                          <a:cs typeface="Arial"/>
                        </a:rPr>
                        <a:t>1- الاساس في التحسين هو الاختلافات التي تنتج صناعيا بواسطة الطفرات.</a:t>
                      </a:r>
                      <a:endParaRPr lang="en-US" sz="1200" dirty="0">
                        <a:effectLst/>
                        <a:latin typeface="Times New Roman"/>
                        <a:ea typeface="Times New Roman"/>
                      </a:endParaRPr>
                    </a:p>
                    <a:p>
                      <a:pPr algn="just" rtl="1">
                        <a:spcAft>
                          <a:spcPts val="0"/>
                        </a:spcAft>
                        <a:tabLst>
                          <a:tab pos="4362450" algn="l"/>
                        </a:tabLst>
                      </a:pPr>
                      <a:r>
                        <a:rPr lang="ar-IQ" sz="1400" b="1" dirty="0">
                          <a:effectLst/>
                          <a:latin typeface="Times New Roman"/>
                          <a:ea typeface="Times New Roman"/>
                          <a:cs typeface="Arial"/>
                        </a:rPr>
                        <a:t>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2- التحسين يرجع الى خلق جينات جديدة كلياً لم تكن موجودة في النبات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3- تستعمل في جميع انواع المحاصيل، لكن في ذاتية التلقيح تكون اكثر سبب سهولة تشخيص الطفرات وتستعمل سواء كانت هناك اختلافات وراثية ام لم تكن عند توفر الكوادر المدربة.</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4- </a:t>
                      </a:r>
                      <a:r>
                        <a:rPr lang="ar-IQ" sz="1400" b="1" dirty="0" err="1">
                          <a:effectLst/>
                          <a:latin typeface="Times New Roman"/>
                          <a:ea typeface="Times New Roman"/>
                          <a:cs typeface="Arial"/>
                        </a:rPr>
                        <a:t>لاتحتاج</a:t>
                      </a:r>
                      <a:r>
                        <a:rPr lang="ar-IQ" sz="1400" b="1" dirty="0">
                          <a:effectLst/>
                          <a:latin typeface="Times New Roman"/>
                          <a:ea typeface="Times New Roman"/>
                          <a:cs typeface="Arial"/>
                        </a:rPr>
                        <a:t> الى وقت وتكاليف مقارنة بطريقة التهجين وغيرها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 </a:t>
                      </a:r>
                      <a:endParaRPr lang="en-US" sz="1200" dirty="0">
                        <a:effectLst/>
                        <a:latin typeface="Times New Roman"/>
                        <a:ea typeface="Times New Roman"/>
                      </a:endParaRPr>
                    </a:p>
                    <a:p>
                      <a:pPr algn="just" rtl="1">
                        <a:spcAft>
                          <a:spcPts val="0"/>
                        </a:spcAft>
                      </a:pPr>
                      <a:r>
                        <a:rPr lang="ar-IQ" sz="1400" b="1" dirty="0">
                          <a:effectLst/>
                          <a:latin typeface="Times New Roman"/>
                          <a:ea typeface="Times New Roman"/>
                          <a:cs typeface="Arial"/>
                        </a:rPr>
                        <a:t>5- توجد مخاطر اثناء استخدام الاجهزة </a:t>
                      </a:r>
                      <a:r>
                        <a:rPr lang="ar-IQ" sz="1400" b="1" dirty="0" err="1">
                          <a:effectLst/>
                          <a:latin typeface="Times New Roman"/>
                          <a:ea typeface="Times New Roman"/>
                          <a:cs typeface="Arial"/>
                        </a:rPr>
                        <a:t>المشععة</a:t>
                      </a:r>
                      <a:r>
                        <a:rPr lang="ar-IQ" sz="1400" b="1" dirty="0">
                          <a:effectLst/>
                          <a:latin typeface="Times New Roman"/>
                          <a:ea typeface="Times New Roman"/>
                          <a:cs typeface="Arial"/>
                        </a:rPr>
                        <a:t> والمواد الاشعاعية لذلك يجب الحذر الشديد عند العمل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8671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774</Words>
  <Application>Microsoft Office PowerPoint</Application>
  <PresentationFormat>عرض على الشاشة (3:4)‏</PresentationFormat>
  <Paragraphs>69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الدكتور عزيز مهدي </vt:lpstr>
      <vt:lpstr>التربية والتحسين بأستخدام الطفرات  Mutations</vt:lpstr>
      <vt:lpstr>انواع الطفرات</vt:lpstr>
      <vt:lpstr>عرض تقديمي في PowerPoint</vt:lpstr>
      <vt:lpstr>الوسائل المستعملة لانتاج الطفرات :</vt:lpstr>
      <vt:lpstr>كيفية تداول الاجيال الانعزالية في حالة استعمال الطفرات :</vt:lpstr>
      <vt:lpstr>عرض تقديمي في PowerPoint</vt:lpstr>
      <vt:lpstr>عرض تقديمي في PowerPoint</vt:lpstr>
      <vt:lpstr>اهم الفروق بين طرق التربية العادية وطريقة التربية بالطفرات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1</cp:revision>
  <dcterms:created xsi:type="dcterms:W3CDTF">2020-05-02T10:26:11Z</dcterms:created>
  <dcterms:modified xsi:type="dcterms:W3CDTF">2020-05-02T10:36:25Z</dcterms:modified>
</cp:coreProperties>
</file>